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4" r:id="rId8"/>
    <p:sldId id="262" r:id="rId9"/>
    <p:sldId id="263"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8" d="100"/>
          <a:sy n="58" d="100"/>
        </p:scale>
        <p:origin x="67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089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177526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579505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www.youtube.com/watch?v=8aV5AxJrHDg" TargetMode="External"/><Relationship Id="rId5" Type="http://schemas.openxmlformats.org/officeDocument/2006/relationships/hyperlink" Target="https://github.com/Michaelllllll25/Algorithms" TargetMode="External"/><Relationship Id="rId4" Type="http://schemas.openxmlformats.org/officeDocument/2006/relationships/hyperlink" Target="https://gitlab.com/ci_cd4082744/TestingCI_CD.git"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D"/>
          </a:p>
        </p:txBody>
      </p:sp>
      <p:sp>
        <p:nvSpPr>
          <p:cNvPr id="3" name="Shape 1"/>
          <p:cNvSpPr/>
          <p:nvPr/>
        </p:nvSpPr>
        <p:spPr>
          <a:xfrm>
            <a:off x="0" y="0"/>
            <a:ext cx="14630400" cy="8229600"/>
          </a:xfrm>
          <a:prstGeom prst="rect">
            <a:avLst/>
          </a:prstGeom>
          <a:solidFill>
            <a:srgbClr val="241631"/>
          </a:solidFill>
          <a:ln/>
        </p:spPr>
        <p:txBody>
          <a:bodyPr/>
          <a:lstStyle/>
          <a:p>
            <a:endParaRPr lang="en-ID"/>
          </a:p>
        </p:txBody>
      </p:sp>
      <p:sp>
        <p:nvSpPr>
          <p:cNvPr id="4" name="Text 2"/>
          <p:cNvSpPr/>
          <p:nvPr/>
        </p:nvSpPr>
        <p:spPr>
          <a:xfrm>
            <a:off x="6319599" y="1845826"/>
            <a:ext cx="7477601" cy="2499598"/>
          </a:xfrm>
          <a:prstGeom prst="rect">
            <a:avLst/>
          </a:prstGeom>
          <a:noFill/>
          <a:ln/>
        </p:spPr>
        <p:txBody>
          <a:bodyPr wrap="square" rtlCol="0" anchor="t"/>
          <a:lstStyle/>
          <a:p>
            <a:pPr marL="0" indent="0">
              <a:lnSpc>
                <a:spcPts val="6561"/>
              </a:lnSpc>
              <a:buNone/>
            </a:pPr>
            <a:r>
              <a:rPr lang="en-US" sz="5249" b="1" dirty="0">
                <a:solidFill>
                  <a:srgbClr val="FF726D"/>
                </a:solidFill>
                <a:latin typeface="Inconsolata" pitchFamily="34" charset="0"/>
                <a:ea typeface="Inconsolata" pitchFamily="34" charset="-122"/>
                <a:cs typeface="Inconsolata" pitchFamily="34" charset="-120"/>
              </a:rPr>
              <a:t>Pengenalan CI/CD dan Konfigurasi Untuk Project Python</a:t>
            </a:r>
            <a:endParaRPr lang="en-US" sz="5249" dirty="0"/>
          </a:p>
        </p:txBody>
      </p:sp>
      <p:sp>
        <p:nvSpPr>
          <p:cNvPr id="5" name="Text 3"/>
          <p:cNvSpPr/>
          <p:nvPr/>
        </p:nvSpPr>
        <p:spPr>
          <a:xfrm>
            <a:off x="6319599" y="4678680"/>
            <a:ext cx="7477601"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Pada presentasi ini, kita akan membahas tentang Konsep dan Implementasi CI/CD pada proyek Python. Temukan langkah-langkahnya di sini!</a:t>
            </a:r>
            <a:endParaRPr lang="en-US" sz="1750" dirty="0"/>
          </a:p>
        </p:txBody>
      </p:sp>
      <p:sp>
        <p:nvSpPr>
          <p:cNvPr id="6" name="Shape 4"/>
          <p:cNvSpPr/>
          <p:nvPr/>
        </p:nvSpPr>
        <p:spPr>
          <a:xfrm>
            <a:off x="6319599" y="6011466"/>
            <a:ext cx="355402" cy="355402"/>
          </a:xfrm>
          <a:prstGeom prst="roundRect">
            <a:avLst>
              <a:gd name="adj" fmla="val 25726039"/>
            </a:avLst>
          </a:prstGeom>
          <a:noFill/>
          <a:ln w="7620">
            <a:solidFill>
              <a:srgbClr val="FFFFFF"/>
            </a:solidFill>
            <a:prstDash val="solid"/>
          </a:ln>
        </p:spPr>
        <p:txBody>
          <a:bodyPr/>
          <a:lstStyle/>
          <a:p>
            <a:endParaRPr lang="en-ID"/>
          </a:p>
        </p:txBody>
      </p:sp>
      <p:pic>
        <p:nvPicPr>
          <p:cNvPr id="7" name="Image 0" descr="preencoded.png"/>
          <p:cNvPicPr>
            <a:picLocks noChangeAspect="1"/>
          </p:cNvPicPr>
          <p:nvPr/>
        </p:nvPicPr>
        <p:blipFill>
          <a:blip r:embed="rId3"/>
          <a:stretch>
            <a:fillRect/>
          </a:stretch>
        </p:blipFill>
        <p:spPr>
          <a:xfrm>
            <a:off x="6327219" y="6019086"/>
            <a:ext cx="340162" cy="340162"/>
          </a:xfrm>
          <a:prstGeom prst="rect">
            <a:avLst/>
          </a:prstGeom>
        </p:spPr>
      </p:pic>
      <p:sp>
        <p:nvSpPr>
          <p:cNvPr id="8" name="Text 5"/>
          <p:cNvSpPr/>
          <p:nvPr/>
        </p:nvSpPr>
        <p:spPr>
          <a:xfrm>
            <a:off x="6786086" y="5994797"/>
            <a:ext cx="2232660" cy="388858"/>
          </a:xfrm>
          <a:prstGeom prst="rect">
            <a:avLst/>
          </a:prstGeom>
          <a:noFill/>
          <a:ln/>
        </p:spPr>
        <p:txBody>
          <a:bodyPr wrap="none" rtlCol="0" anchor="t"/>
          <a:lstStyle/>
          <a:p>
            <a:pPr marL="0" indent="0" algn="l">
              <a:lnSpc>
                <a:spcPts val="3062"/>
              </a:lnSpc>
              <a:buNone/>
            </a:pPr>
            <a:r>
              <a:rPr lang="en-US" sz="2187" b="1" dirty="0">
                <a:solidFill>
                  <a:srgbClr val="DAD1E6"/>
                </a:solidFill>
                <a:latin typeface="Fira Sans" pitchFamily="34" charset="0"/>
              </a:rPr>
              <a:t>Maulana </a:t>
            </a:r>
            <a:r>
              <a:rPr lang="en-US" sz="2187" b="1" dirty="0" err="1">
                <a:solidFill>
                  <a:srgbClr val="DAD1E6"/>
                </a:solidFill>
                <a:latin typeface="Fira Sans" pitchFamily="34" charset="0"/>
              </a:rPr>
              <a:t>Alfarisi</a:t>
            </a:r>
            <a:endParaRPr lang="en-US" sz="2187" b="1" dirty="0">
              <a:solidFill>
                <a:srgbClr val="DAD1E6"/>
              </a:solidFill>
              <a:latin typeface="Fira Sans" pitchFamily="34" charset="0"/>
            </a:endParaRPr>
          </a:p>
          <a:p>
            <a:pPr marL="0" indent="0" algn="l">
              <a:lnSpc>
                <a:spcPts val="3062"/>
              </a:lnSpc>
              <a:buNone/>
            </a:pPr>
            <a:r>
              <a:rPr lang="en-US" sz="2187" b="1" dirty="0">
                <a:solidFill>
                  <a:srgbClr val="DAD1E6"/>
                </a:solidFill>
                <a:latin typeface="Fira Sans" pitchFamily="34" charset="0"/>
              </a:rPr>
              <a:t>201011400438</a:t>
            </a:r>
            <a:endParaRPr lang="en-US" sz="2187" dirty="0"/>
          </a:p>
        </p:txBody>
      </p:sp>
      <p:pic>
        <p:nvPicPr>
          <p:cNvPr id="9"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D"/>
          </a:p>
        </p:txBody>
      </p:sp>
      <p:sp>
        <p:nvSpPr>
          <p:cNvPr id="3" name="Shape 1"/>
          <p:cNvSpPr/>
          <p:nvPr/>
        </p:nvSpPr>
        <p:spPr>
          <a:xfrm>
            <a:off x="0" y="0"/>
            <a:ext cx="14630400" cy="8229600"/>
          </a:xfrm>
          <a:prstGeom prst="rect">
            <a:avLst/>
          </a:prstGeom>
          <a:solidFill>
            <a:srgbClr val="241631"/>
          </a:solidFill>
          <a:ln/>
        </p:spPr>
        <p:txBody>
          <a:bodyPr/>
          <a:lstStyle/>
          <a:p>
            <a:endParaRPr lang="en-ID"/>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a:ln/>
        </p:spPr>
        <p:txBody>
          <a:bodyPr/>
          <a:lstStyle/>
          <a:p>
            <a:endParaRPr lang="en-ID"/>
          </a:p>
        </p:txBody>
      </p:sp>
      <p:sp>
        <p:nvSpPr>
          <p:cNvPr id="6" name="Text 3"/>
          <p:cNvSpPr/>
          <p:nvPr/>
        </p:nvSpPr>
        <p:spPr>
          <a:xfrm>
            <a:off x="2037993" y="1340110"/>
            <a:ext cx="5638800" cy="694373"/>
          </a:xfrm>
          <a:prstGeom prst="rect">
            <a:avLst/>
          </a:prstGeom>
          <a:noFill/>
          <a:ln/>
        </p:spPr>
        <p:txBody>
          <a:bodyPr wrap="none" rtlCol="0" anchor="t"/>
          <a:lstStyle/>
          <a:p>
            <a:pPr marL="0" indent="0">
              <a:lnSpc>
                <a:spcPts val="5468"/>
              </a:lnSpc>
              <a:buNone/>
            </a:pPr>
            <a:r>
              <a:rPr lang="en-US" sz="4374" b="1" dirty="0" err="1">
                <a:solidFill>
                  <a:srgbClr val="FF726D"/>
                </a:solidFill>
                <a:latin typeface="Inconsolata" pitchFamily="34" charset="0"/>
                <a:ea typeface="Inconsolata" pitchFamily="34" charset="-122"/>
                <a:cs typeface="Inconsolata" pitchFamily="34" charset="-120"/>
              </a:rPr>
              <a:t>Referensi</a:t>
            </a:r>
            <a:endParaRPr lang="en-US" sz="4374" dirty="0"/>
          </a:p>
        </p:txBody>
      </p:sp>
      <p:sp>
        <p:nvSpPr>
          <p:cNvPr id="7" name="Text 4"/>
          <p:cNvSpPr/>
          <p:nvPr/>
        </p:nvSpPr>
        <p:spPr>
          <a:xfrm>
            <a:off x="2037993" y="2338063"/>
            <a:ext cx="10554414" cy="2073059"/>
          </a:xfrm>
          <a:prstGeom prst="rect">
            <a:avLst/>
          </a:prstGeom>
          <a:noFill/>
          <a:ln/>
        </p:spPr>
        <p:txBody>
          <a:bodyPr wrap="square" rtlCol="0" anchor="t"/>
          <a:lstStyle/>
          <a:p>
            <a:pPr marL="457200" indent="-457200" algn="l" fontAlgn="b">
              <a:buFont typeface="Wingdings" panose="05000000000000000000" pitchFamily="2" charset="2"/>
              <a:buChar char="q"/>
            </a:pPr>
            <a:r>
              <a:rPr lang="en-ID" sz="3200" b="0" i="0" u="none" strike="noStrike" dirty="0">
                <a:solidFill>
                  <a:schemeClr val="bg1"/>
                </a:solidFill>
                <a:effectLst/>
                <a:latin typeface="Google Sans"/>
                <a:hlinkClick r:id="rId4"/>
              </a:rPr>
              <a:t>https://gitlab.com/ci_cd4082744/TestingCI_CD.git</a:t>
            </a:r>
            <a:endParaRPr lang="en-ID" sz="3200" b="0" i="0" u="none" strike="noStrike" dirty="0">
              <a:solidFill>
                <a:schemeClr val="bg1"/>
              </a:solidFill>
              <a:effectLst/>
              <a:latin typeface="Google Sans"/>
            </a:endParaRPr>
          </a:p>
          <a:p>
            <a:pPr marL="457200" indent="-457200" algn="l" fontAlgn="b">
              <a:buFont typeface="Wingdings" panose="05000000000000000000" pitchFamily="2" charset="2"/>
              <a:buChar char="q"/>
            </a:pPr>
            <a:r>
              <a:rPr lang="en-ID" sz="3200" b="0" i="0" dirty="0">
                <a:solidFill>
                  <a:schemeClr val="bg1"/>
                </a:solidFill>
                <a:effectLst/>
                <a:latin typeface="Google Sans"/>
              </a:rPr>
              <a:t>https://docs.gitlab.com/ee/tutorials/</a:t>
            </a:r>
            <a:r>
              <a:rPr lang="en-ID" sz="3200" b="0" i="0" u="none" strike="noStrike" dirty="0">
                <a:solidFill>
                  <a:schemeClr val="bg1"/>
                </a:solidFill>
                <a:effectLst/>
                <a:latin typeface="Google Sans"/>
                <a:hlinkClick r:id="rId5">
                  <a:extLst>
                    <a:ext uri="{A12FA001-AC4F-418D-AE19-62706E023703}">
                      <ahyp:hlinkClr xmlns:ahyp="http://schemas.microsoft.com/office/drawing/2018/hyperlinkcolor" val="tx"/>
                    </a:ext>
                  </a:extLst>
                </a:hlinkClick>
              </a:rPr>
              <a:t>github.com/Michaelllllll25/Algorithms</a:t>
            </a:r>
            <a:endParaRPr lang="en-ID" sz="3200" b="0" i="0" dirty="0">
              <a:solidFill>
                <a:schemeClr val="bg1"/>
              </a:solidFill>
              <a:effectLst/>
              <a:latin typeface="Google Sans"/>
            </a:endParaRPr>
          </a:p>
          <a:p>
            <a:pPr marL="457200" indent="-457200" algn="l" fontAlgn="b">
              <a:buFont typeface="Wingdings" panose="05000000000000000000" pitchFamily="2" charset="2"/>
              <a:buChar char="q"/>
            </a:pPr>
            <a:r>
              <a:rPr lang="en-ID" sz="3200" b="0" i="0" u="none" strike="noStrike" dirty="0">
                <a:solidFill>
                  <a:srgbClr val="0563C1"/>
                </a:solidFill>
                <a:effectLst/>
                <a:latin typeface="Google Sans"/>
                <a:hlinkClick r:id="rId6"/>
              </a:rPr>
              <a:t>https://www.youtube.com/watch?v=8aV5AxJrHDg</a:t>
            </a:r>
            <a:endParaRPr lang="en-ID" sz="3200" b="0" i="0" u="none" strike="noStrike" dirty="0">
              <a:solidFill>
                <a:srgbClr val="0563C1"/>
              </a:solidFill>
              <a:effectLst/>
              <a:latin typeface="Google Sans"/>
            </a:endParaRPr>
          </a:p>
          <a:p>
            <a:pPr marL="457200" indent="-457200" algn="l" fontAlgn="b">
              <a:buFont typeface="Wingdings" panose="05000000000000000000" pitchFamily="2" charset="2"/>
              <a:buChar char="q"/>
            </a:pPr>
            <a:r>
              <a:rPr lang="en-ID" sz="3200" b="0" i="0" u="none" strike="noStrike" dirty="0">
                <a:solidFill>
                  <a:srgbClr val="0563C1"/>
                </a:solidFill>
                <a:effectLst/>
                <a:latin typeface="Google Sans"/>
              </a:rPr>
              <a:t>https://www-activestate-com.translate.goog/blog/how-to-set-up-ci-cd-for-python-on-gitlab/?_x_tr_sl=en&amp;_x_tr_tl=id&amp;_x_tr_hl=id&amp;_x_tr_pto=tc</a:t>
            </a:r>
            <a:endParaRPr lang="en-ID" sz="3200" b="0" i="0" dirty="0">
              <a:solidFill>
                <a:schemeClr val="bg1"/>
              </a:solidFill>
              <a:effectLst/>
              <a:latin typeface="Google Sans"/>
            </a:endParaRPr>
          </a:p>
        </p:txBody>
      </p:sp>
    </p:spTree>
    <p:extLst>
      <p:ext uri="{BB962C8B-B14F-4D97-AF65-F5344CB8AC3E}">
        <p14:creationId xmlns:p14="http://schemas.microsoft.com/office/powerpoint/2010/main" val="1788368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D"/>
          </a:p>
        </p:txBody>
      </p:sp>
      <p:sp>
        <p:nvSpPr>
          <p:cNvPr id="3" name="Shape 1"/>
          <p:cNvSpPr/>
          <p:nvPr/>
        </p:nvSpPr>
        <p:spPr>
          <a:xfrm>
            <a:off x="0" y="0"/>
            <a:ext cx="14630400" cy="8229600"/>
          </a:xfrm>
          <a:prstGeom prst="rect">
            <a:avLst/>
          </a:prstGeom>
          <a:solidFill>
            <a:srgbClr val="241631"/>
          </a:solidFill>
          <a:ln/>
        </p:spPr>
        <p:txBody>
          <a:bodyPr/>
          <a:lstStyle/>
          <a:p>
            <a:endParaRPr lang="en-ID"/>
          </a:p>
        </p:txBody>
      </p:sp>
      <p:sp>
        <p:nvSpPr>
          <p:cNvPr id="4" name="Text 2"/>
          <p:cNvSpPr/>
          <p:nvPr/>
        </p:nvSpPr>
        <p:spPr>
          <a:xfrm>
            <a:off x="2037993" y="2834640"/>
            <a:ext cx="4443889"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Pendahuluan</a:t>
            </a:r>
            <a:endParaRPr lang="en-US" sz="4374" dirty="0"/>
          </a:p>
        </p:txBody>
      </p:sp>
      <p:sp>
        <p:nvSpPr>
          <p:cNvPr id="5" name="Text 3"/>
          <p:cNvSpPr/>
          <p:nvPr/>
        </p:nvSpPr>
        <p:spPr>
          <a:xfrm>
            <a:off x="2037993" y="3973354"/>
            <a:ext cx="10554414"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Continuous Integration (CI) dan Continuous Deployment (CD) adalah praktik pengembangan perangkat lunak yang memungkinkan pengembang untuk menggabungkan kode secara teratur dan menerapkannya secara otomatis ke lingkungan produksi. Dalam proyek Python, CI/CD sangat penting untuk meningkatkan efisiensi pengembangan dan kehandalan aplikasi.</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D"/>
          </a:p>
        </p:txBody>
      </p:sp>
      <p:sp>
        <p:nvSpPr>
          <p:cNvPr id="3" name="Shape 1"/>
          <p:cNvSpPr/>
          <p:nvPr/>
        </p:nvSpPr>
        <p:spPr>
          <a:xfrm>
            <a:off x="0" y="0"/>
            <a:ext cx="14630400" cy="8229600"/>
          </a:xfrm>
          <a:prstGeom prst="rect">
            <a:avLst/>
          </a:prstGeom>
          <a:solidFill>
            <a:srgbClr val="241631"/>
          </a:solidFill>
          <a:ln/>
        </p:spPr>
        <p:txBody>
          <a:bodyPr/>
          <a:lstStyle/>
          <a:p>
            <a:endParaRPr lang="en-ID"/>
          </a:p>
        </p:txBody>
      </p:sp>
      <p:sp>
        <p:nvSpPr>
          <p:cNvPr id="4" name="Text 2"/>
          <p:cNvSpPr/>
          <p:nvPr/>
        </p:nvSpPr>
        <p:spPr>
          <a:xfrm>
            <a:off x="833199" y="2534722"/>
            <a:ext cx="4443889"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Definisi CI/CD</a:t>
            </a:r>
            <a:endParaRPr lang="en-US" sz="4374" dirty="0"/>
          </a:p>
        </p:txBody>
      </p:sp>
      <p:sp>
        <p:nvSpPr>
          <p:cNvPr id="5" name="Text 3"/>
          <p:cNvSpPr/>
          <p:nvPr/>
        </p:nvSpPr>
        <p:spPr>
          <a:xfrm>
            <a:off x="833199" y="3562350"/>
            <a:ext cx="7477601" cy="2132409"/>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CI/CD adalah metodologi pengembangan perangkat lunak yang menggabungkan proses Continuous Integration dan Continuous Deployment. Pada Continuous Integration, pengembang menggabungkan kode mereka secara teratur ke repositori utama, sedangkan pada Continuous Deployment, perubahan kode diterapkan ke lingkungan produksi secara otomatis.</a:t>
            </a: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D"/>
          </a:p>
        </p:txBody>
      </p:sp>
      <p:sp>
        <p:nvSpPr>
          <p:cNvPr id="3" name="Shape 1"/>
          <p:cNvSpPr/>
          <p:nvPr/>
        </p:nvSpPr>
        <p:spPr>
          <a:xfrm>
            <a:off x="0" y="0"/>
            <a:ext cx="14630400" cy="8229600"/>
          </a:xfrm>
          <a:prstGeom prst="rect">
            <a:avLst/>
          </a:prstGeom>
          <a:solidFill>
            <a:srgbClr val="241631"/>
          </a:solidFill>
          <a:ln/>
        </p:spPr>
        <p:txBody>
          <a:bodyPr/>
          <a:lstStyle/>
          <a:p>
            <a:endParaRPr lang="en-ID"/>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a:ln/>
        </p:spPr>
        <p:txBody>
          <a:bodyPr/>
          <a:lstStyle/>
          <a:p>
            <a:endParaRPr lang="en-ID"/>
          </a:p>
        </p:txBody>
      </p:sp>
      <p:sp>
        <p:nvSpPr>
          <p:cNvPr id="6" name="Text 3"/>
          <p:cNvSpPr/>
          <p:nvPr/>
        </p:nvSpPr>
        <p:spPr>
          <a:xfrm>
            <a:off x="2037993" y="712589"/>
            <a:ext cx="479298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Contoh Alur CI/CD</a:t>
            </a:r>
            <a:endParaRPr lang="en-US" sz="4374" dirty="0"/>
          </a:p>
        </p:txBody>
      </p:sp>
      <p:sp>
        <p:nvSpPr>
          <p:cNvPr id="7" name="Shape 4"/>
          <p:cNvSpPr/>
          <p:nvPr/>
        </p:nvSpPr>
        <p:spPr>
          <a:xfrm>
            <a:off x="2357438" y="1740218"/>
            <a:ext cx="27742" cy="5776793"/>
          </a:xfrm>
          <a:prstGeom prst="rect">
            <a:avLst/>
          </a:prstGeom>
          <a:solidFill>
            <a:srgbClr val="FF6680"/>
          </a:solidFill>
          <a:ln/>
        </p:spPr>
        <p:txBody>
          <a:bodyPr/>
          <a:lstStyle/>
          <a:p>
            <a:endParaRPr lang="en-ID"/>
          </a:p>
        </p:txBody>
      </p:sp>
      <p:sp>
        <p:nvSpPr>
          <p:cNvPr id="8" name="Shape 5"/>
          <p:cNvSpPr/>
          <p:nvPr/>
        </p:nvSpPr>
        <p:spPr>
          <a:xfrm>
            <a:off x="2621220" y="2149852"/>
            <a:ext cx="777597" cy="27742"/>
          </a:xfrm>
          <a:prstGeom prst="rect">
            <a:avLst/>
          </a:prstGeom>
          <a:solidFill>
            <a:srgbClr val="FF6680"/>
          </a:solidFill>
          <a:ln/>
        </p:spPr>
        <p:txBody>
          <a:bodyPr/>
          <a:lstStyle/>
          <a:p>
            <a:endParaRPr lang="en-ID"/>
          </a:p>
        </p:txBody>
      </p:sp>
      <p:sp>
        <p:nvSpPr>
          <p:cNvPr id="9" name="Shape 6"/>
          <p:cNvSpPr/>
          <p:nvPr/>
        </p:nvSpPr>
        <p:spPr>
          <a:xfrm>
            <a:off x="2121277" y="1913811"/>
            <a:ext cx="499943" cy="499943"/>
          </a:xfrm>
          <a:prstGeom prst="roundRect">
            <a:avLst>
              <a:gd name="adj" fmla="val 13333"/>
            </a:avLst>
          </a:prstGeom>
          <a:solidFill>
            <a:srgbClr val="312140"/>
          </a:solidFill>
          <a:ln/>
        </p:spPr>
        <p:txBody>
          <a:bodyPr/>
          <a:lstStyle/>
          <a:p>
            <a:endParaRPr lang="en-ID"/>
          </a:p>
        </p:txBody>
      </p:sp>
      <p:sp>
        <p:nvSpPr>
          <p:cNvPr id="10" name="Text 7"/>
          <p:cNvSpPr/>
          <p:nvPr/>
        </p:nvSpPr>
        <p:spPr>
          <a:xfrm>
            <a:off x="2287369" y="1955483"/>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11" name="Text 8"/>
          <p:cNvSpPr/>
          <p:nvPr/>
        </p:nvSpPr>
        <p:spPr>
          <a:xfrm>
            <a:off x="3593306" y="1962388"/>
            <a:ext cx="2221944"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Pembaruan Kode</a:t>
            </a:r>
            <a:endParaRPr lang="en-US" sz="2187" dirty="0"/>
          </a:p>
        </p:txBody>
      </p:sp>
      <p:sp>
        <p:nvSpPr>
          <p:cNvPr id="12" name="Text 9"/>
          <p:cNvSpPr/>
          <p:nvPr/>
        </p:nvSpPr>
        <p:spPr>
          <a:xfrm>
            <a:off x="3593306" y="2531745"/>
            <a:ext cx="8999101" cy="355402"/>
          </a:xfrm>
          <a:prstGeom prst="rect">
            <a:avLst/>
          </a:prstGeom>
          <a:noFill/>
          <a:ln/>
        </p:spPr>
        <p:txBody>
          <a:bodyPr wrap="non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Pengembang mengubah kode dan mengirimkannya ke repositori.</a:t>
            </a:r>
            <a:endParaRPr lang="en-US" sz="1750" dirty="0"/>
          </a:p>
        </p:txBody>
      </p:sp>
      <p:sp>
        <p:nvSpPr>
          <p:cNvPr id="13" name="Shape 10"/>
          <p:cNvSpPr/>
          <p:nvPr/>
        </p:nvSpPr>
        <p:spPr>
          <a:xfrm>
            <a:off x="2621220" y="4149507"/>
            <a:ext cx="777597" cy="27742"/>
          </a:xfrm>
          <a:prstGeom prst="rect">
            <a:avLst/>
          </a:prstGeom>
          <a:solidFill>
            <a:srgbClr val="FF6680"/>
          </a:solidFill>
          <a:ln/>
        </p:spPr>
        <p:txBody>
          <a:bodyPr/>
          <a:lstStyle/>
          <a:p>
            <a:endParaRPr lang="en-ID"/>
          </a:p>
        </p:txBody>
      </p:sp>
      <p:sp>
        <p:nvSpPr>
          <p:cNvPr id="14" name="Shape 11"/>
          <p:cNvSpPr/>
          <p:nvPr/>
        </p:nvSpPr>
        <p:spPr>
          <a:xfrm>
            <a:off x="2121277" y="3913465"/>
            <a:ext cx="499943" cy="499943"/>
          </a:xfrm>
          <a:prstGeom prst="roundRect">
            <a:avLst>
              <a:gd name="adj" fmla="val 13333"/>
            </a:avLst>
          </a:prstGeom>
          <a:solidFill>
            <a:srgbClr val="312140"/>
          </a:solidFill>
          <a:ln/>
        </p:spPr>
        <p:txBody>
          <a:bodyPr/>
          <a:lstStyle/>
          <a:p>
            <a:endParaRPr lang="en-ID"/>
          </a:p>
        </p:txBody>
      </p:sp>
      <p:sp>
        <p:nvSpPr>
          <p:cNvPr id="15" name="Text 12"/>
          <p:cNvSpPr/>
          <p:nvPr/>
        </p:nvSpPr>
        <p:spPr>
          <a:xfrm>
            <a:off x="2287369" y="3955137"/>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6" name="Text 13"/>
          <p:cNvSpPr/>
          <p:nvPr/>
        </p:nvSpPr>
        <p:spPr>
          <a:xfrm>
            <a:off x="3593306" y="3962043"/>
            <a:ext cx="2468880"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Integrasi Otomatis</a:t>
            </a:r>
            <a:endParaRPr lang="en-US" sz="2187" dirty="0"/>
          </a:p>
        </p:txBody>
      </p:sp>
      <p:sp>
        <p:nvSpPr>
          <p:cNvPr id="17" name="Text 14"/>
          <p:cNvSpPr/>
          <p:nvPr/>
        </p:nvSpPr>
        <p:spPr>
          <a:xfrm>
            <a:off x="3593306" y="4531400"/>
            <a:ext cx="8999101" cy="710803"/>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CI server menjalankan serangkaian tes dan analisis kode untuk mengidentifikasi masalah.</a:t>
            </a:r>
            <a:endParaRPr lang="en-US" sz="1750" dirty="0"/>
          </a:p>
        </p:txBody>
      </p:sp>
      <p:sp>
        <p:nvSpPr>
          <p:cNvPr id="18" name="Shape 15"/>
          <p:cNvSpPr/>
          <p:nvPr/>
        </p:nvSpPr>
        <p:spPr>
          <a:xfrm>
            <a:off x="2621220" y="6149161"/>
            <a:ext cx="777597" cy="27742"/>
          </a:xfrm>
          <a:prstGeom prst="rect">
            <a:avLst/>
          </a:prstGeom>
          <a:solidFill>
            <a:srgbClr val="FF6680"/>
          </a:solidFill>
          <a:ln/>
        </p:spPr>
        <p:txBody>
          <a:bodyPr/>
          <a:lstStyle/>
          <a:p>
            <a:endParaRPr lang="en-ID"/>
          </a:p>
        </p:txBody>
      </p:sp>
      <p:sp>
        <p:nvSpPr>
          <p:cNvPr id="19" name="Shape 16"/>
          <p:cNvSpPr/>
          <p:nvPr/>
        </p:nvSpPr>
        <p:spPr>
          <a:xfrm>
            <a:off x="2121277" y="5913120"/>
            <a:ext cx="499943" cy="499943"/>
          </a:xfrm>
          <a:prstGeom prst="roundRect">
            <a:avLst>
              <a:gd name="adj" fmla="val 13333"/>
            </a:avLst>
          </a:prstGeom>
          <a:solidFill>
            <a:srgbClr val="312140"/>
          </a:solidFill>
          <a:ln/>
        </p:spPr>
        <p:txBody>
          <a:bodyPr/>
          <a:lstStyle/>
          <a:p>
            <a:endParaRPr lang="en-ID"/>
          </a:p>
        </p:txBody>
      </p:sp>
      <p:sp>
        <p:nvSpPr>
          <p:cNvPr id="20" name="Text 17"/>
          <p:cNvSpPr/>
          <p:nvPr/>
        </p:nvSpPr>
        <p:spPr>
          <a:xfrm>
            <a:off x="2287369" y="5954792"/>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3</a:t>
            </a:r>
            <a:endParaRPr lang="en-US" sz="2624" dirty="0"/>
          </a:p>
        </p:txBody>
      </p:sp>
      <p:sp>
        <p:nvSpPr>
          <p:cNvPr id="21" name="Text 18"/>
          <p:cNvSpPr/>
          <p:nvPr/>
        </p:nvSpPr>
        <p:spPr>
          <a:xfrm>
            <a:off x="3593306" y="5961698"/>
            <a:ext cx="2221944"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Build &amp; Deploy</a:t>
            </a:r>
            <a:endParaRPr lang="en-US" sz="2187" dirty="0"/>
          </a:p>
        </p:txBody>
      </p:sp>
      <p:sp>
        <p:nvSpPr>
          <p:cNvPr id="22" name="Text 19"/>
          <p:cNvSpPr/>
          <p:nvPr/>
        </p:nvSpPr>
        <p:spPr>
          <a:xfrm>
            <a:off x="3593306" y="6531054"/>
            <a:ext cx="8999101" cy="710803"/>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Setelah tes berhasil, perubahan kode dikompilasi dan diterapkan ke lingkungan produksi atau pengujian.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D"/>
          </a:p>
        </p:txBody>
      </p:sp>
      <p:sp>
        <p:nvSpPr>
          <p:cNvPr id="3" name="Shape 1"/>
          <p:cNvSpPr/>
          <p:nvPr/>
        </p:nvSpPr>
        <p:spPr>
          <a:xfrm>
            <a:off x="0" y="0"/>
            <a:ext cx="14630400" cy="8229600"/>
          </a:xfrm>
          <a:prstGeom prst="rect">
            <a:avLst/>
          </a:prstGeom>
          <a:solidFill>
            <a:srgbClr val="241631"/>
          </a:solidFill>
          <a:ln/>
        </p:spPr>
        <p:txBody>
          <a:bodyPr/>
          <a:lstStyle/>
          <a:p>
            <a:endParaRPr lang="en-ID"/>
          </a:p>
        </p:txBody>
      </p:sp>
      <p:sp>
        <p:nvSpPr>
          <p:cNvPr id="4" name="Text 2"/>
          <p:cNvSpPr/>
          <p:nvPr/>
        </p:nvSpPr>
        <p:spPr>
          <a:xfrm>
            <a:off x="6319599" y="2365296"/>
            <a:ext cx="7477601" cy="1388745"/>
          </a:xfrm>
          <a:prstGeom prst="rect">
            <a:avLst/>
          </a:prstGeom>
          <a:noFill/>
          <a:ln/>
        </p:spPr>
        <p:txBody>
          <a:bodyPr wrap="squar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Konfigurasi GitLab CI/CD untuk Project Python</a:t>
            </a:r>
            <a:endParaRPr lang="en-US" sz="4374" dirty="0"/>
          </a:p>
        </p:txBody>
      </p:sp>
      <p:sp>
        <p:nvSpPr>
          <p:cNvPr id="5" name="Text 3"/>
          <p:cNvSpPr/>
          <p:nvPr/>
        </p:nvSpPr>
        <p:spPr>
          <a:xfrm>
            <a:off x="6319599" y="4087297"/>
            <a:ext cx="7477601"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GitLab CI/CD adalah salah satu alat yang populer untuk mengkonfigurasi CI/CD pada proyek Python. Dalam sebagian besar kasus, konfigurasi CI/CD melibatkan penentuan langkah-langkah kompilasi, tes, dan penerapan otomatis. Buka proyek Python Anda di GitLab dan ikuti langkah-langkah ini untuk mengonfigurasinya.</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D"/>
          </a:p>
        </p:txBody>
      </p:sp>
      <p:sp>
        <p:nvSpPr>
          <p:cNvPr id="3" name="Shape 1"/>
          <p:cNvSpPr/>
          <p:nvPr/>
        </p:nvSpPr>
        <p:spPr>
          <a:xfrm>
            <a:off x="0" y="0"/>
            <a:ext cx="14630400" cy="8229600"/>
          </a:xfrm>
          <a:prstGeom prst="rect">
            <a:avLst/>
          </a:prstGeom>
          <a:solidFill>
            <a:srgbClr val="241631"/>
          </a:solidFill>
          <a:ln/>
        </p:spPr>
        <p:txBody>
          <a:bodyPr/>
          <a:lstStyle/>
          <a:p>
            <a:endParaRPr lang="en-ID"/>
          </a:p>
        </p:txBody>
      </p:sp>
      <p:sp>
        <p:nvSpPr>
          <p:cNvPr id="4" name="Text 2"/>
          <p:cNvSpPr/>
          <p:nvPr/>
        </p:nvSpPr>
        <p:spPr>
          <a:xfrm>
            <a:off x="4490799" y="977979"/>
            <a:ext cx="9306401" cy="1388745"/>
          </a:xfrm>
          <a:prstGeom prst="rect">
            <a:avLst/>
          </a:prstGeom>
          <a:noFill/>
          <a:ln/>
        </p:spPr>
        <p:txBody>
          <a:bodyPr wrap="squar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Contoh Langkah-langkah Konfigurasi pada GitLab</a:t>
            </a:r>
            <a:endParaRPr lang="en-US" sz="4374" dirty="0"/>
          </a:p>
        </p:txBody>
      </p:sp>
      <p:sp>
        <p:nvSpPr>
          <p:cNvPr id="5" name="Shape 3"/>
          <p:cNvSpPr/>
          <p:nvPr/>
        </p:nvSpPr>
        <p:spPr>
          <a:xfrm>
            <a:off x="4490799" y="2699980"/>
            <a:ext cx="9306401" cy="1369100"/>
          </a:xfrm>
          <a:prstGeom prst="roundRect">
            <a:avLst>
              <a:gd name="adj" fmla="val 4869"/>
            </a:avLst>
          </a:prstGeom>
          <a:solidFill>
            <a:srgbClr val="312140"/>
          </a:solidFill>
          <a:ln/>
        </p:spPr>
        <p:txBody>
          <a:bodyPr/>
          <a:lstStyle/>
          <a:p>
            <a:endParaRPr lang="en-ID"/>
          </a:p>
        </p:txBody>
      </p:sp>
      <p:sp>
        <p:nvSpPr>
          <p:cNvPr id="6" name="Text 4"/>
          <p:cNvSpPr/>
          <p:nvPr/>
        </p:nvSpPr>
        <p:spPr>
          <a:xfrm>
            <a:off x="4712970" y="2922151"/>
            <a:ext cx="2221944"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Langkah 1</a:t>
            </a:r>
            <a:endParaRPr lang="en-US" sz="2187" dirty="0"/>
          </a:p>
        </p:txBody>
      </p:sp>
      <p:sp>
        <p:nvSpPr>
          <p:cNvPr id="7" name="Text 5"/>
          <p:cNvSpPr/>
          <p:nvPr/>
        </p:nvSpPr>
        <p:spPr>
          <a:xfrm>
            <a:off x="4712970" y="3491508"/>
            <a:ext cx="8862060"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Buka proyek Python Anda di GitLab.</a:t>
            </a:r>
            <a:endParaRPr lang="en-US" sz="1750" dirty="0"/>
          </a:p>
        </p:txBody>
      </p:sp>
      <p:sp>
        <p:nvSpPr>
          <p:cNvPr id="8" name="Shape 6"/>
          <p:cNvSpPr/>
          <p:nvPr/>
        </p:nvSpPr>
        <p:spPr>
          <a:xfrm>
            <a:off x="4490799" y="4291251"/>
            <a:ext cx="9306401" cy="1369100"/>
          </a:xfrm>
          <a:prstGeom prst="roundRect">
            <a:avLst>
              <a:gd name="adj" fmla="val 4869"/>
            </a:avLst>
          </a:prstGeom>
          <a:solidFill>
            <a:srgbClr val="312140"/>
          </a:solidFill>
          <a:ln/>
        </p:spPr>
        <p:txBody>
          <a:bodyPr/>
          <a:lstStyle/>
          <a:p>
            <a:endParaRPr lang="en-ID"/>
          </a:p>
        </p:txBody>
      </p:sp>
      <p:sp>
        <p:nvSpPr>
          <p:cNvPr id="9" name="Text 7"/>
          <p:cNvSpPr/>
          <p:nvPr/>
        </p:nvSpPr>
        <p:spPr>
          <a:xfrm>
            <a:off x="4712970" y="4513421"/>
            <a:ext cx="2221944"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Langkah 2</a:t>
            </a:r>
            <a:endParaRPr lang="en-US" sz="2187" dirty="0"/>
          </a:p>
        </p:txBody>
      </p:sp>
      <p:sp>
        <p:nvSpPr>
          <p:cNvPr id="10" name="Text 8"/>
          <p:cNvSpPr/>
          <p:nvPr/>
        </p:nvSpPr>
        <p:spPr>
          <a:xfrm>
            <a:off x="4712970" y="5082778"/>
            <a:ext cx="8862060"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Tambahkan file konfigurasi .gitlab-ci.yml ke direktori proyek Anda.</a:t>
            </a:r>
            <a:endParaRPr lang="en-US" sz="1750" dirty="0"/>
          </a:p>
        </p:txBody>
      </p:sp>
      <p:sp>
        <p:nvSpPr>
          <p:cNvPr id="11" name="Shape 9"/>
          <p:cNvSpPr/>
          <p:nvPr/>
        </p:nvSpPr>
        <p:spPr>
          <a:xfrm>
            <a:off x="4490799" y="5882521"/>
            <a:ext cx="9306401" cy="1369100"/>
          </a:xfrm>
          <a:prstGeom prst="roundRect">
            <a:avLst>
              <a:gd name="adj" fmla="val 4869"/>
            </a:avLst>
          </a:prstGeom>
          <a:solidFill>
            <a:srgbClr val="312140"/>
          </a:solidFill>
          <a:ln/>
        </p:spPr>
        <p:txBody>
          <a:bodyPr/>
          <a:lstStyle/>
          <a:p>
            <a:endParaRPr lang="en-ID"/>
          </a:p>
        </p:txBody>
      </p:sp>
      <p:sp>
        <p:nvSpPr>
          <p:cNvPr id="12" name="Text 10"/>
          <p:cNvSpPr/>
          <p:nvPr/>
        </p:nvSpPr>
        <p:spPr>
          <a:xfrm>
            <a:off x="4712970" y="6104692"/>
            <a:ext cx="2221944"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Langkah 3</a:t>
            </a:r>
            <a:endParaRPr lang="en-US" sz="2187" dirty="0"/>
          </a:p>
        </p:txBody>
      </p:sp>
      <p:sp>
        <p:nvSpPr>
          <p:cNvPr id="13" name="Text 11"/>
          <p:cNvSpPr/>
          <p:nvPr/>
        </p:nvSpPr>
        <p:spPr>
          <a:xfrm>
            <a:off x="4712970" y="6674048"/>
            <a:ext cx="8862060"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Definisikan langkah-langkah kompilasi, tes, dan penerapan pada file .gitlab-ci.yml.</a:t>
            </a:r>
            <a:endParaRPr lang="en-US" sz="1750" dirty="0"/>
          </a:p>
        </p:txBody>
      </p:sp>
      <p:pic>
        <p:nvPicPr>
          <p:cNvPr id="14" name="Image 0" descr="preencoded.png"/>
          <p:cNvPicPr>
            <a:picLocks noChangeAspect="1"/>
          </p:cNvPicPr>
          <p:nvPr/>
        </p:nvPicPr>
        <p:blipFill>
          <a:blip r:embed="rId3"/>
          <a:stretch>
            <a:fillRect/>
          </a:stretch>
        </p:blipFill>
        <p:spPr>
          <a:xfrm>
            <a:off x="0" y="0"/>
            <a:ext cx="3657600"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D"/>
          </a:p>
        </p:txBody>
      </p:sp>
      <p:sp>
        <p:nvSpPr>
          <p:cNvPr id="3" name="Shape 1"/>
          <p:cNvSpPr/>
          <p:nvPr/>
        </p:nvSpPr>
        <p:spPr>
          <a:xfrm>
            <a:off x="0" y="0"/>
            <a:ext cx="14630400" cy="8229600"/>
          </a:xfrm>
          <a:prstGeom prst="rect">
            <a:avLst/>
          </a:prstGeom>
          <a:solidFill>
            <a:srgbClr val="241631"/>
          </a:solidFill>
          <a:ln/>
        </p:spPr>
        <p:txBody>
          <a:bodyPr/>
          <a:lstStyle/>
          <a:p>
            <a:endParaRPr lang="en-ID"/>
          </a:p>
        </p:txBody>
      </p:sp>
      <p:sp>
        <p:nvSpPr>
          <p:cNvPr id="4" name="Text 2"/>
          <p:cNvSpPr/>
          <p:nvPr/>
        </p:nvSpPr>
        <p:spPr>
          <a:xfrm>
            <a:off x="3859032" y="91440"/>
            <a:ext cx="9306401" cy="1388745"/>
          </a:xfrm>
          <a:prstGeom prst="rect">
            <a:avLst/>
          </a:prstGeom>
          <a:noFill/>
          <a:ln/>
        </p:spPr>
        <p:txBody>
          <a:bodyPr wrap="squar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Contoh Langkah-langkah Konfigurasi pada GitLab</a:t>
            </a:r>
            <a:endParaRPr lang="en-US" sz="4374" dirty="0"/>
          </a:p>
        </p:txBody>
      </p:sp>
      <p:pic>
        <p:nvPicPr>
          <p:cNvPr id="14" name="Image 0" descr="preencoded.png"/>
          <p:cNvPicPr>
            <a:picLocks noChangeAspect="1"/>
          </p:cNvPicPr>
          <p:nvPr/>
        </p:nvPicPr>
        <p:blipFill>
          <a:blip r:embed="rId3"/>
          <a:stretch>
            <a:fillRect/>
          </a:stretch>
        </p:blipFill>
        <p:spPr>
          <a:xfrm>
            <a:off x="0" y="0"/>
            <a:ext cx="3657600" cy="8229600"/>
          </a:xfrm>
          <a:prstGeom prst="rect">
            <a:avLst/>
          </a:prstGeom>
        </p:spPr>
      </p:pic>
      <p:pic>
        <p:nvPicPr>
          <p:cNvPr id="17" name="Picture 16">
            <a:extLst>
              <a:ext uri="{FF2B5EF4-FFF2-40B4-BE49-F238E27FC236}">
                <a16:creationId xmlns:a16="http://schemas.microsoft.com/office/drawing/2014/main" id="{F756B193-2D20-E01C-7E10-8910E3AE9C69}"/>
              </a:ext>
            </a:extLst>
          </p:cNvPr>
          <p:cNvPicPr>
            <a:picLocks noChangeAspect="1"/>
          </p:cNvPicPr>
          <p:nvPr/>
        </p:nvPicPr>
        <p:blipFill>
          <a:blip r:embed="rId4"/>
          <a:stretch>
            <a:fillRect/>
          </a:stretch>
        </p:blipFill>
        <p:spPr>
          <a:xfrm>
            <a:off x="163344" y="1828799"/>
            <a:ext cx="5855071" cy="4039293"/>
          </a:xfrm>
          <a:prstGeom prst="rect">
            <a:avLst/>
          </a:prstGeom>
        </p:spPr>
      </p:pic>
      <p:pic>
        <p:nvPicPr>
          <p:cNvPr id="19" name="Picture 18">
            <a:extLst>
              <a:ext uri="{FF2B5EF4-FFF2-40B4-BE49-F238E27FC236}">
                <a16:creationId xmlns:a16="http://schemas.microsoft.com/office/drawing/2014/main" id="{C53A1876-D4CB-2E78-5C94-A21B06C9EF6E}"/>
              </a:ext>
            </a:extLst>
          </p:cNvPr>
          <p:cNvPicPr>
            <a:picLocks noChangeAspect="1"/>
          </p:cNvPicPr>
          <p:nvPr/>
        </p:nvPicPr>
        <p:blipFill>
          <a:blip r:embed="rId5"/>
          <a:stretch>
            <a:fillRect/>
          </a:stretch>
        </p:blipFill>
        <p:spPr>
          <a:xfrm>
            <a:off x="6384174" y="1828799"/>
            <a:ext cx="8082882" cy="4039293"/>
          </a:xfrm>
          <a:prstGeom prst="rect">
            <a:avLst/>
          </a:prstGeom>
        </p:spPr>
      </p:pic>
    </p:spTree>
    <p:extLst>
      <p:ext uri="{BB962C8B-B14F-4D97-AF65-F5344CB8AC3E}">
        <p14:creationId xmlns:p14="http://schemas.microsoft.com/office/powerpoint/2010/main" val="3126052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D"/>
          </a:p>
        </p:txBody>
      </p:sp>
      <p:sp>
        <p:nvSpPr>
          <p:cNvPr id="3" name="Shape 1"/>
          <p:cNvSpPr/>
          <p:nvPr/>
        </p:nvSpPr>
        <p:spPr>
          <a:xfrm>
            <a:off x="0" y="0"/>
            <a:ext cx="14630400" cy="8229600"/>
          </a:xfrm>
          <a:prstGeom prst="rect">
            <a:avLst/>
          </a:prstGeom>
          <a:solidFill>
            <a:srgbClr val="241631"/>
          </a:solidFill>
          <a:ln/>
        </p:spPr>
        <p:txBody>
          <a:bodyPr/>
          <a:lstStyle/>
          <a:p>
            <a:endParaRPr lang="en-ID"/>
          </a:p>
        </p:txBody>
      </p:sp>
      <p:sp>
        <p:nvSpPr>
          <p:cNvPr id="4" name="Text 2"/>
          <p:cNvSpPr/>
          <p:nvPr/>
        </p:nvSpPr>
        <p:spPr>
          <a:xfrm>
            <a:off x="2157413" y="597575"/>
            <a:ext cx="10315575" cy="1357313"/>
          </a:xfrm>
          <a:prstGeom prst="rect">
            <a:avLst/>
          </a:prstGeom>
          <a:noFill/>
          <a:ln/>
        </p:spPr>
        <p:txBody>
          <a:bodyPr wrap="square" rtlCol="0" anchor="t"/>
          <a:lstStyle/>
          <a:p>
            <a:pPr marL="0" indent="0">
              <a:lnSpc>
                <a:spcPts val="5344"/>
              </a:lnSpc>
              <a:buNone/>
            </a:pPr>
            <a:r>
              <a:rPr lang="en-US" sz="4275" b="1" dirty="0">
                <a:solidFill>
                  <a:srgbClr val="FF726D"/>
                </a:solidFill>
                <a:latin typeface="Inconsolata" pitchFamily="34" charset="0"/>
                <a:ea typeface="Inconsolata" pitchFamily="34" charset="-122"/>
                <a:cs typeface="Inconsolata" pitchFamily="34" charset="-120"/>
              </a:rPr>
              <a:t>Contoh Implementasi CI/CD pada Python Project</a:t>
            </a:r>
            <a:endParaRPr lang="en-US" sz="4275" dirty="0"/>
          </a:p>
        </p:txBody>
      </p:sp>
      <p:pic>
        <p:nvPicPr>
          <p:cNvPr id="5" name="Image 0" descr="preencoded.png"/>
          <p:cNvPicPr>
            <a:picLocks noChangeAspect="1"/>
          </p:cNvPicPr>
          <p:nvPr/>
        </p:nvPicPr>
        <p:blipFill>
          <a:blip r:embed="rId3"/>
          <a:stretch>
            <a:fillRect/>
          </a:stretch>
        </p:blipFill>
        <p:spPr>
          <a:xfrm>
            <a:off x="2157413" y="2389227"/>
            <a:ext cx="3221355" cy="1990844"/>
          </a:xfrm>
          <a:prstGeom prst="rect">
            <a:avLst/>
          </a:prstGeom>
        </p:spPr>
      </p:pic>
      <p:sp>
        <p:nvSpPr>
          <p:cNvPr id="6" name="Text 3"/>
          <p:cNvSpPr/>
          <p:nvPr/>
        </p:nvSpPr>
        <p:spPr>
          <a:xfrm>
            <a:off x="2157413" y="4651534"/>
            <a:ext cx="2880360" cy="339328"/>
          </a:xfrm>
          <a:prstGeom prst="rect">
            <a:avLst/>
          </a:prstGeom>
          <a:noFill/>
          <a:ln/>
        </p:spPr>
        <p:txBody>
          <a:bodyPr wrap="none" rtlCol="0" anchor="t"/>
          <a:lstStyle/>
          <a:p>
            <a:pPr marL="0" indent="0" algn="l">
              <a:lnSpc>
                <a:spcPts val="2672"/>
              </a:lnSpc>
              <a:buNone/>
            </a:pPr>
            <a:r>
              <a:rPr lang="en-US" sz="2138" b="1" dirty="0">
                <a:solidFill>
                  <a:srgbClr val="FF726D"/>
                </a:solidFill>
                <a:latin typeface="Inconsolata" pitchFamily="34" charset="0"/>
                <a:ea typeface="Inconsolata" pitchFamily="34" charset="-122"/>
                <a:cs typeface="Inconsolata" pitchFamily="34" charset="-120"/>
              </a:rPr>
              <a:t>Penerapan Otomatisasi</a:t>
            </a:r>
            <a:endParaRPr lang="en-US" sz="2138" dirty="0"/>
          </a:p>
        </p:txBody>
      </p:sp>
      <p:sp>
        <p:nvSpPr>
          <p:cNvPr id="7" name="Text 4"/>
          <p:cNvSpPr/>
          <p:nvPr/>
        </p:nvSpPr>
        <p:spPr>
          <a:xfrm>
            <a:off x="2157413" y="5208032"/>
            <a:ext cx="3221355" cy="2084546"/>
          </a:xfrm>
          <a:prstGeom prst="rect">
            <a:avLst/>
          </a:prstGeom>
          <a:noFill/>
          <a:ln/>
        </p:spPr>
        <p:txBody>
          <a:bodyPr wrap="square" rtlCol="0" anchor="t"/>
          <a:lstStyle/>
          <a:p>
            <a:pPr marL="0" indent="0" algn="l">
              <a:lnSpc>
                <a:spcPts val="2736"/>
              </a:lnSpc>
              <a:buNone/>
            </a:pPr>
            <a:r>
              <a:rPr lang="en-US" sz="1710" dirty="0">
                <a:solidFill>
                  <a:srgbClr val="DAD1E6"/>
                </a:solidFill>
                <a:latin typeface="Fira Sans" pitchFamily="34" charset="0"/>
                <a:ea typeface="Fira Sans" pitchFamily="34" charset="-122"/>
                <a:cs typeface="Fira Sans" pitchFamily="34" charset="-120"/>
              </a:rPr>
              <a:t>CI/CD pada proyek Python memungkinkan setiap perubahan kode untuk secara otomatis diuji, diintegrasikan, dan diterapkan ke lingkungan produksi.</a:t>
            </a:r>
            <a:endParaRPr lang="en-US" sz="1710" dirty="0"/>
          </a:p>
        </p:txBody>
      </p:sp>
      <p:pic>
        <p:nvPicPr>
          <p:cNvPr id="8" name="Image 1" descr="preencoded.png"/>
          <p:cNvPicPr>
            <a:picLocks noChangeAspect="1"/>
          </p:cNvPicPr>
          <p:nvPr/>
        </p:nvPicPr>
        <p:blipFill>
          <a:blip r:embed="rId4"/>
          <a:stretch>
            <a:fillRect/>
          </a:stretch>
        </p:blipFill>
        <p:spPr>
          <a:xfrm>
            <a:off x="5704523" y="2389227"/>
            <a:ext cx="3221355" cy="1990844"/>
          </a:xfrm>
          <a:prstGeom prst="rect">
            <a:avLst/>
          </a:prstGeom>
        </p:spPr>
      </p:pic>
      <p:sp>
        <p:nvSpPr>
          <p:cNvPr id="9" name="Text 5"/>
          <p:cNvSpPr/>
          <p:nvPr/>
        </p:nvSpPr>
        <p:spPr>
          <a:xfrm>
            <a:off x="5704523" y="4651534"/>
            <a:ext cx="3221355" cy="678656"/>
          </a:xfrm>
          <a:prstGeom prst="rect">
            <a:avLst/>
          </a:prstGeom>
          <a:noFill/>
          <a:ln/>
        </p:spPr>
        <p:txBody>
          <a:bodyPr wrap="square" rtlCol="0" anchor="t"/>
          <a:lstStyle/>
          <a:p>
            <a:pPr marL="0" indent="0" algn="l">
              <a:lnSpc>
                <a:spcPts val="2672"/>
              </a:lnSpc>
              <a:buNone/>
            </a:pPr>
            <a:r>
              <a:rPr lang="en-US" sz="2138" b="1" dirty="0">
                <a:solidFill>
                  <a:srgbClr val="FF726D"/>
                </a:solidFill>
                <a:latin typeface="Inconsolata" pitchFamily="34" charset="0"/>
                <a:ea typeface="Inconsolata" pitchFamily="34" charset="-122"/>
                <a:cs typeface="Inconsolata" pitchFamily="34" charset="-120"/>
              </a:rPr>
              <a:t>Percepatan Penyampaian Fitur</a:t>
            </a:r>
            <a:endParaRPr lang="en-US" sz="2138" dirty="0"/>
          </a:p>
        </p:txBody>
      </p:sp>
      <p:sp>
        <p:nvSpPr>
          <p:cNvPr id="10" name="Text 6"/>
          <p:cNvSpPr/>
          <p:nvPr/>
        </p:nvSpPr>
        <p:spPr>
          <a:xfrm>
            <a:off x="5704523" y="5547360"/>
            <a:ext cx="3221355" cy="1737122"/>
          </a:xfrm>
          <a:prstGeom prst="rect">
            <a:avLst/>
          </a:prstGeom>
          <a:noFill/>
          <a:ln/>
        </p:spPr>
        <p:txBody>
          <a:bodyPr wrap="square" rtlCol="0" anchor="t"/>
          <a:lstStyle/>
          <a:p>
            <a:pPr marL="0" indent="0" algn="l">
              <a:lnSpc>
                <a:spcPts val="2736"/>
              </a:lnSpc>
              <a:buNone/>
            </a:pPr>
            <a:r>
              <a:rPr lang="en-US" sz="1710" dirty="0">
                <a:solidFill>
                  <a:srgbClr val="DAD1E6"/>
                </a:solidFill>
                <a:latin typeface="Fira Sans" pitchFamily="34" charset="0"/>
                <a:ea typeface="Fira Sans" pitchFamily="34" charset="-122"/>
                <a:cs typeface="Fira Sans" pitchFamily="34" charset="-120"/>
              </a:rPr>
              <a:t>Dengan CI/CD, tim pengembang dapat meluncurkan fitur dan perbaikan bug lebih cepat, meningkatkan kepuasan pengguna.</a:t>
            </a:r>
            <a:endParaRPr lang="en-US" sz="1710" dirty="0"/>
          </a:p>
        </p:txBody>
      </p:sp>
      <p:pic>
        <p:nvPicPr>
          <p:cNvPr id="11" name="Image 2" descr="preencoded.png"/>
          <p:cNvPicPr>
            <a:picLocks noChangeAspect="1"/>
          </p:cNvPicPr>
          <p:nvPr/>
        </p:nvPicPr>
        <p:blipFill>
          <a:blip r:embed="rId5"/>
          <a:stretch>
            <a:fillRect/>
          </a:stretch>
        </p:blipFill>
        <p:spPr>
          <a:xfrm>
            <a:off x="9251633" y="2389227"/>
            <a:ext cx="3221355" cy="1990844"/>
          </a:xfrm>
          <a:prstGeom prst="rect">
            <a:avLst/>
          </a:prstGeom>
        </p:spPr>
      </p:pic>
      <p:sp>
        <p:nvSpPr>
          <p:cNvPr id="12" name="Text 7"/>
          <p:cNvSpPr/>
          <p:nvPr/>
        </p:nvSpPr>
        <p:spPr>
          <a:xfrm>
            <a:off x="9251633" y="4651534"/>
            <a:ext cx="3221355" cy="678656"/>
          </a:xfrm>
          <a:prstGeom prst="rect">
            <a:avLst/>
          </a:prstGeom>
          <a:noFill/>
          <a:ln/>
        </p:spPr>
        <p:txBody>
          <a:bodyPr wrap="square" rtlCol="0" anchor="t"/>
          <a:lstStyle/>
          <a:p>
            <a:pPr marL="0" indent="0" algn="l">
              <a:lnSpc>
                <a:spcPts val="2672"/>
              </a:lnSpc>
              <a:buNone/>
            </a:pPr>
            <a:r>
              <a:rPr lang="en-US" sz="2138" b="1" dirty="0">
                <a:solidFill>
                  <a:srgbClr val="FF726D"/>
                </a:solidFill>
                <a:latin typeface="Inconsolata" pitchFamily="34" charset="0"/>
                <a:ea typeface="Inconsolata" pitchFamily="34" charset="-122"/>
                <a:cs typeface="Inconsolata" pitchFamily="34" charset="-120"/>
              </a:rPr>
              <a:t>Quality Assurance Meningkat</a:t>
            </a:r>
            <a:endParaRPr lang="en-US" sz="2138" dirty="0"/>
          </a:p>
        </p:txBody>
      </p:sp>
      <p:sp>
        <p:nvSpPr>
          <p:cNvPr id="13" name="Text 8"/>
          <p:cNvSpPr/>
          <p:nvPr/>
        </p:nvSpPr>
        <p:spPr>
          <a:xfrm>
            <a:off x="9251633" y="5547360"/>
            <a:ext cx="3221355" cy="2084546"/>
          </a:xfrm>
          <a:prstGeom prst="rect">
            <a:avLst/>
          </a:prstGeom>
          <a:noFill/>
          <a:ln/>
        </p:spPr>
        <p:txBody>
          <a:bodyPr wrap="square" rtlCol="0" anchor="t"/>
          <a:lstStyle/>
          <a:p>
            <a:pPr marL="0" indent="0" algn="l">
              <a:lnSpc>
                <a:spcPts val="2736"/>
              </a:lnSpc>
              <a:buNone/>
            </a:pPr>
            <a:r>
              <a:rPr lang="en-US" sz="1710" dirty="0">
                <a:solidFill>
                  <a:srgbClr val="DAD1E6"/>
                </a:solidFill>
                <a:latin typeface="Fira Sans" pitchFamily="34" charset="0"/>
                <a:ea typeface="Fira Sans" pitchFamily="34" charset="-122"/>
                <a:cs typeface="Fira Sans" pitchFamily="34" charset="-120"/>
              </a:rPr>
              <a:t>CI/CD memungkinkan pengkodean yang lebih aman dengan memastikan bahwa setiap perubahan berjalan dengan baik sebelum diluncurkan.</a:t>
            </a:r>
            <a:endParaRPr lang="en-US" sz="171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D"/>
          </a:p>
        </p:txBody>
      </p:sp>
      <p:sp>
        <p:nvSpPr>
          <p:cNvPr id="3" name="Shape 1"/>
          <p:cNvSpPr/>
          <p:nvPr/>
        </p:nvSpPr>
        <p:spPr>
          <a:xfrm>
            <a:off x="0" y="0"/>
            <a:ext cx="14630400" cy="8229600"/>
          </a:xfrm>
          <a:prstGeom prst="rect">
            <a:avLst/>
          </a:prstGeom>
          <a:solidFill>
            <a:srgbClr val="241631"/>
          </a:solidFill>
          <a:ln/>
        </p:spPr>
        <p:txBody>
          <a:bodyPr/>
          <a:lstStyle/>
          <a:p>
            <a:endParaRPr lang="en-ID"/>
          </a:p>
        </p:txBody>
      </p:sp>
      <p:sp>
        <p:nvSpPr>
          <p:cNvPr id="4" name="Text 2"/>
          <p:cNvSpPr/>
          <p:nvPr/>
        </p:nvSpPr>
        <p:spPr>
          <a:xfrm>
            <a:off x="833199" y="2712482"/>
            <a:ext cx="4443889"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Kesimpulan</a:t>
            </a:r>
            <a:endParaRPr lang="en-US" sz="4374" dirty="0"/>
          </a:p>
        </p:txBody>
      </p:sp>
      <p:sp>
        <p:nvSpPr>
          <p:cNvPr id="5" name="Text 3"/>
          <p:cNvSpPr/>
          <p:nvPr/>
        </p:nvSpPr>
        <p:spPr>
          <a:xfrm>
            <a:off x="833199" y="3740110"/>
            <a:ext cx="7477601"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Konfigurasi CI/CD pada proyek Python adalah langkah penting untuk meningkatkan kecepatan, keandalan, dan kualitas pengembangan perangkat lunak. Dengan menggunakan GitLab CI/CD dan mengikuti langkah-langkah yang benar, Anda dapat menyederhanakan dan mempercepat alur kerja pengembangan Python Anda.</a:t>
            </a: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519</Words>
  <Application>Microsoft Office PowerPoint</Application>
  <PresentationFormat>Custom</PresentationFormat>
  <Paragraphs>52</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Fira Sans</vt:lpstr>
      <vt:lpstr>Google Sans</vt:lpstr>
      <vt:lpstr>Inconsolata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Maulana fariz</cp:lastModifiedBy>
  <cp:revision>3</cp:revision>
  <dcterms:created xsi:type="dcterms:W3CDTF">2023-10-31T07:15:27Z</dcterms:created>
  <dcterms:modified xsi:type="dcterms:W3CDTF">2023-10-31T08:23:45Z</dcterms:modified>
</cp:coreProperties>
</file>